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58" r:id="rId5"/>
    <p:sldId id="533" r:id="rId6"/>
    <p:sldId id="531" r:id="rId7"/>
    <p:sldId id="267" r:id="rId8"/>
    <p:sldId id="268" r:id="rId9"/>
    <p:sldId id="272" r:id="rId10"/>
    <p:sldId id="524" r:id="rId11"/>
    <p:sldId id="527" r:id="rId12"/>
    <p:sldId id="289" r:id="rId13"/>
    <p:sldId id="523" r:id="rId14"/>
    <p:sldId id="537" r:id="rId15"/>
    <p:sldId id="535" r:id="rId16"/>
    <p:sldId id="530" r:id="rId17"/>
    <p:sldId id="269" r:id="rId18"/>
    <p:sldId id="270" r:id="rId19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94"/>
  </p:normalViewPr>
  <p:slideViewPr>
    <p:cSldViewPr snapToGrid="0">
      <p:cViewPr varScale="1">
        <p:scale>
          <a:sx n="121" d="100"/>
          <a:sy n="121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80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3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_O4kI0uIyYE5mu0bzP6wmEVm24TEOd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BIOEN 438 / BIOEN 538 </a:t>
            </a:r>
            <a:br>
              <a:rPr lang="en-US" sz="3200" b="1" dirty="0"/>
            </a:br>
            <a:r>
              <a:rPr lang="en-US" sz="3200" b="1" i="1" dirty="0"/>
              <a:t>Biomedical Control Systems Engineering</a:t>
            </a: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 (Part 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Herbert M Sauro (Part 2)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5, 2026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Department of </a:t>
            </a: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 </a:t>
            </a:r>
            <a:r>
              <a:rPr lang="en-US" i="1" dirty="0"/>
              <a:t>u(t)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 </a:t>
            </a:r>
            <a:r>
              <a:rPr lang="en-US" i="1" dirty="0"/>
              <a:t>y(t)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7" y="1903892"/>
            <a:ext cx="505612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75842" y="2221373"/>
            <a:ext cx="503675" cy="4155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3532807" y="185165"/>
            <a:ext cx="10510" cy="4384752"/>
          </a:xfrm>
          <a:prstGeom prst="bentConnector3">
            <a:avLst>
              <a:gd name="adj1" fmla="val 5175167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:r>
                  <a:rPr lang="en-US" sz="2400" i="1" dirty="0"/>
                  <a:t>u(t): </a:t>
                </a:r>
                <a:r>
                  <a:rPr lang="en-US" sz="2400" dirty="0"/>
                  <a:t>control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  <a:blipFill>
                <a:blip r:embed="rId11"/>
                <a:stretch>
                  <a:fillRect l="-2029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37BB5-3A78-2E89-CA12-3AE0FE4B3A25}"/>
              </a:ext>
            </a:extLst>
          </p:cNvPr>
          <p:cNvSpPr>
            <a:spLocks noChangeAspect="1"/>
          </p:cNvSpPr>
          <p:nvPr/>
        </p:nvSpPr>
        <p:spPr>
          <a:xfrm>
            <a:off x="4839494" y="1903898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B5A3-5C58-806F-89A0-839D7F0A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60976-5660-1F2F-BEC1-9DAFE3CB74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73BC-3E31-6656-7133-B77622B4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0ADDD-5C56-E843-6B1D-30963A63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382814"/>
            <a:ext cx="8229600" cy="1560786"/>
          </a:xfrm>
        </p:spPr>
        <p:txBody>
          <a:bodyPr/>
          <a:lstStyle/>
          <a:p>
            <a:r>
              <a:rPr lang="en-US" sz="2000" dirty="0"/>
              <a:t>Stable: bounded input produces a bounded output (BIBO)</a:t>
            </a:r>
          </a:p>
          <a:p>
            <a:r>
              <a:rPr lang="en-US" sz="2000" dirty="0"/>
              <a:t>Final value is within tolerance</a:t>
            </a:r>
          </a:p>
          <a:p>
            <a:r>
              <a:rPr lang="en-US" sz="2000" dirty="0"/>
              <a:t>Short settling time</a:t>
            </a:r>
          </a:p>
          <a:p>
            <a:r>
              <a:rPr lang="en-US" sz="2000" dirty="0"/>
              <a:t>Minimum or now oscillations or overshoot/undershoot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8E8A5-30BA-0970-0955-5840CA419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Settling Time and Overshoot">
            <a:extLst>
              <a:ext uri="{FF2B5EF4-FFF2-40B4-BE49-F238E27FC236}">
                <a16:creationId xmlns:a16="http://schemas.microsoft.com/office/drawing/2014/main" id="{BA42B42D-AD13-F0FC-4072-34BCC117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58" y="1125347"/>
            <a:ext cx="5634860" cy="29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0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740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05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Controller design (</a:t>
            </a:r>
            <a:r>
              <a:rPr lang="en-US" dirty="0" err="1"/>
              <a:t>Colab</a:t>
            </a:r>
            <a:r>
              <a:rPr lang="en-US" dirty="0"/>
              <a:t> Notebook)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 &amp; Bioengineering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Research focus: Modeling biological systems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Mathematical techniques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Software tools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245957" y="3733084"/>
            <a:ext cx="8593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 outputs such as bacterial density, hand motion, insulin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A8EBA-BF1C-95F1-B60B-76100EFD7941}"/>
              </a:ext>
            </a:extLst>
          </p:cNvPr>
          <p:cNvSpPr txBox="1"/>
          <p:nvPr/>
        </p:nvSpPr>
        <p:spPr>
          <a:xfrm>
            <a:off x="245956" y="4250507"/>
            <a:ext cx="6995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 bounded inputs produce bounded outputs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D28AB-7A9F-85D7-092A-7D2FFF0E2CDA}"/>
              </a:ext>
            </a:extLst>
          </p:cNvPr>
          <p:cNvSpPr txBox="1"/>
          <p:nvPr/>
        </p:nvSpPr>
        <p:spPr>
          <a:xfrm>
            <a:off x="245956" y="4767930"/>
            <a:ext cx="8729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Satisfy other requirements such as short settling times and no oscillations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b="1" dirty="0"/>
              <a:t>Part 1: Control Engineering Fundamentals</a:t>
            </a:r>
          </a:p>
          <a:p>
            <a:r>
              <a:rPr lang="en-US" dirty="0"/>
              <a:t>Control concepts and objectives</a:t>
            </a:r>
          </a:p>
          <a:p>
            <a:r>
              <a:rPr lang="en-US" dirty="0"/>
              <a:t>Controllability analysis</a:t>
            </a:r>
          </a:p>
          <a:p>
            <a:r>
              <a:rPr lang="en-US" dirty="0"/>
              <a:t>LTI theory &amp; system identification</a:t>
            </a:r>
          </a:p>
          <a:p>
            <a:r>
              <a:rPr lang="en-US" dirty="0"/>
              <a:t>Design &amp; evaluation</a:t>
            </a:r>
          </a:p>
          <a:p>
            <a:pPr marL="25400" indent="0">
              <a:buNone/>
            </a:pPr>
            <a:r>
              <a:rPr lang="en-US" b="1" dirty="0"/>
              <a:t>Part 2: Control Design for Chemical Systems</a:t>
            </a: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Grading: 50% of Course Grade</a:t>
            </a:r>
            <a:endParaRPr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(4 assignments): 20%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30%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55170</TotalTime>
  <Words>787</Words>
  <Application>Microsoft Macintosh PowerPoint</Application>
  <PresentationFormat>On-screen Show (4:3)</PresentationFormat>
  <Paragraphs>170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Calibri</vt:lpstr>
      <vt:lpstr>-apple-system</vt:lpstr>
      <vt:lpstr>Office Theme</vt:lpstr>
      <vt:lpstr>BIOEN 438 / BIOEN 538  Biomedical Control Systems Engineering Lecture 1: Course Introduction  </vt:lpstr>
      <vt:lpstr>Agenda</vt:lpstr>
      <vt:lpstr>Part 1 Instructor</vt:lpstr>
      <vt:lpstr>Why Control Engineering?</vt:lpstr>
      <vt:lpstr>PowerPoint Presentation</vt:lpstr>
      <vt:lpstr>Structure of the Course</vt:lpstr>
      <vt:lpstr>Part 1 Grading: 50% of Course Grade</vt:lpstr>
      <vt:lpstr>Submitting Homework</vt:lpstr>
      <vt:lpstr>Getting Google Colaboratory (Colab)</vt:lpstr>
      <vt:lpstr>Signals &amp; Systems</vt:lpstr>
      <vt:lpstr>Open Loop System (OLS)</vt:lpstr>
      <vt:lpstr>An Example: mTOR Signaling</vt:lpstr>
      <vt:lpstr>Closed Loop System (CLS)</vt:lpstr>
      <vt:lpstr>Control Design Exercise</vt:lpstr>
      <vt:lpstr>Control Objectives</vt:lpstr>
      <vt:lpstr>Challenges in Control Engineering of Biological Systems</vt:lpstr>
      <vt:lpstr>Resources</vt:lpstr>
      <vt:lpstr>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208</cp:revision>
  <dcterms:created xsi:type="dcterms:W3CDTF">2008-11-04T22:35:39Z</dcterms:created>
  <dcterms:modified xsi:type="dcterms:W3CDTF">2026-01-01T19:13:44Z</dcterms:modified>
</cp:coreProperties>
</file>